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95" r:id="rId3"/>
    <p:sldId id="296" r:id="rId4"/>
    <p:sldId id="294" r:id="rId5"/>
    <p:sldId id="297" r:id="rId6"/>
    <p:sldId id="303" r:id="rId7"/>
    <p:sldId id="298" r:id="rId8"/>
    <p:sldId id="299" r:id="rId9"/>
    <p:sldId id="304" r:id="rId10"/>
    <p:sldId id="305" r:id="rId11"/>
    <p:sldId id="306" r:id="rId12"/>
    <p:sldId id="307" r:id="rId13"/>
    <p:sldId id="308" r:id="rId14"/>
    <p:sldId id="309" r:id="rId15"/>
    <p:sldId id="311" r:id="rId16"/>
    <p:sldId id="310" r:id="rId17"/>
    <p:sldId id="313" r:id="rId18"/>
    <p:sldId id="314" r:id="rId19"/>
    <p:sldId id="315" r:id="rId20"/>
    <p:sldId id="316" r:id="rId21"/>
    <p:sldId id="312" r:id="rId22"/>
    <p:sldId id="302" r:id="rId23"/>
    <p:sldId id="31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5.png>
</file>

<file path=ppt/media/image6.jpg>
</file>

<file path=ppt/media/image7.jp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6E40F-82AA-4C11-8E65-155AF4068C3B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6B3F2-0EAC-496C-A3AD-20DF45BF14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543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72269a179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72269a179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72269a1791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72269a1791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Andrew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71f359291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71f3592919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Anthony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72269a1791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72269a1791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Andrew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72269a1791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72269a1791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Andrew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72269a1791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72269a1791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Andrew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72269a1791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72269a1791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Andrew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87950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72269a1791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72269a1791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69251-C6F0-473B-8DD0-A2359A42F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1A47DD-72C6-4A5B-B2B3-C0D126C49E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D19F0-71AB-4A89-88EF-4C8F4DD7F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E654E-3661-4341-946F-24B37BA75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23331-4CC1-49DA-8E22-C3FAD8A15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13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27ABA-DC8E-4001-A462-305A1B790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2F9D1-E0E5-4A58-B058-385699F4EA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B6E8A-07F3-4EAC-8C5C-0AA1412BB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1C046-62E4-4039-94E7-CC3B65FB3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820F9-24CE-4376-B2DE-8586C779B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983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4D20C7-D856-4003-8F00-20CC9D85D4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E26263-49FA-412E-82B3-4B53F350D0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C5A2A-1CB0-4B94-B8EA-82AFB046F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4EC88A-B121-4DB4-9098-EEBA795FC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68F81-0644-40F6-92F8-7A7A0C82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591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02750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9288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F0ACC-888E-4365-8E9E-D5A84ACE6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75054-D425-41CB-948B-857137988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56756-BE77-4CDE-8C48-A9E66F673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D2287-C67B-4ABD-A8BC-95059DB53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801AC-4D35-4A66-A98F-BE8DDAC0F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51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0D21-2E17-426D-856F-27F9AADEE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2CDAE7-BB21-4145-91B3-5FC7A9696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25A13-A23E-4DE0-8E15-772B4EF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12144-1FEE-4D40-A886-B976A457F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DA3DF-5CD9-42E6-AAA8-3FFE88504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68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39BCE-AFB6-45BD-A469-4EF4D1970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4A0AC-BE2E-4098-81EB-17E5D96386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DCD8F-AACA-4327-B0AF-10136E48C9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638E5-9208-4A3E-AA81-874AE106F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F60773-4562-47BD-85B7-88357ADA9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4C88AF-A8D6-4ADF-96B8-89C9D0957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55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AB0A7-EFC8-428B-BFB3-E8D6F4FF7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95CA1-2A94-4D98-99CD-AE59AE490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AB0493-7C1A-47BB-9738-282977AF63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2D9163-B918-4A41-9D14-F360BAF9DB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DB4CBB-B9DA-47B6-AF6E-CDFC7DD9A3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27E9E0-C1BB-4F1F-8F7A-5F1C3FB3D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8F3B7B-8228-4371-9FB7-280847814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0D5616-24EA-47B6-94E1-561D9BB94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76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02456-6B33-4BA6-8BEE-053A40E2F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E8AFAD-4EA7-4097-9E48-C47181355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DE131B-0069-4F28-A795-AE341EC61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986C4D-3AE8-4977-B64D-8D97817F6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23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95C18D-48F4-41B6-80E0-DC4A2244F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E70E50-E172-4223-AB1F-327BE421D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9EF38D-0063-4061-A9CD-CDCDAD959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09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08836-6A8C-4E76-B3D4-FC661FB96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B23AA-A927-4152-B0FA-3203E74CC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956221-07FA-4E08-9FD0-35DE8316E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E7E6AF-DEBB-4262-9579-A3AB4B013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E6971-D5C7-4084-B188-9FA72EA0E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CA33F-642E-4DF0-8B24-F6E0AA9C2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31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F2926-4738-45A4-B745-E7C17BBD3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5589D8-17C1-400B-AFE8-A3E2CA7B66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7AD9B9-D9BB-48AD-BD34-27BCB9B37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5B4921-13F7-4251-B3EE-8D51D0E27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0E3994-B4CD-494D-9872-CB9DBC021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695DEA-9812-4465-8F98-BA0F9AA72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591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E20DAF-9639-423D-AD1F-BB8968C8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C673F6-0D30-4633-8567-026F845574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74933-E076-44E9-A523-9BC9D00D30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59902-CEBB-4B0F-A200-AB1FB1986C6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025F2-FF4E-4F96-A1BC-3AB050C704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C4A28-C7E2-4451-8F21-A7E45604CA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1156A-481B-4E7C-8AFE-E488A2077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778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7" Type="http://schemas.openxmlformats.org/officeDocument/2006/relationships/image" Target="../media/image42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3D2869-B917-4B2B-A9D7-EDF576002B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A30931-4D29-44FB-98A3-C54A4DC7F6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LASSO P20151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“hail Mary test”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4787F0-44A0-4DEA-A046-8DCE2DD93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Results from the LUSAT pass over Shrewsbury and Fairport on March 26</a:t>
            </a:r>
            <a:r>
              <a:rPr lang="en-US" baseline="30000">
                <a:solidFill>
                  <a:srgbClr val="FFFFFF"/>
                </a:solidFill>
              </a:rPr>
              <a:t>th</a:t>
            </a:r>
            <a:r>
              <a:rPr lang="en-US">
                <a:solidFill>
                  <a:srgbClr val="FFFFFF"/>
                </a:solidFill>
              </a:rPr>
              <a:t> at 2:30pm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2564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DE861-8C7E-4F04-B6BB-CF0004BCD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the Satellite Position Correct Answer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D2303-FFCD-41BB-99BD-81A593EC6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36632"/>
            <a:ext cx="11360800" cy="5321367"/>
          </a:xfrm>
        </p:spPr>
        <p:txBody>
          <a:bodyPr/>
          <a:lstStyle/>
          <a:p>
            <a:r>
              <a:rPr lang="en-US" dirty="0"/>
              <a:t>TLE to use for pass:</a:t>
            </a:r>
          </a:p>
          <a:p>
            <a:pPr marL="152396" indent="0">
              <a:buNone/>
            </a:pPr>
            <a:r>
              <a:rPr lang="es-ES" sz="1500" dirty="0"/>
              <a:t>LUSAT (LO-19)           </a:t>
            </a:r>
          </a:p>
          <a:p>
            <a:pPr marL="152396" indent="0">
              <a:buNone/>
            </a:pPr>
            <a:r>
              <a:rPr lang="es-ES" sz="1500" dirty="0"/>
              <a:t>1 20442U 90005G   20086.83847551  .00000012  00000-0  20663-4 0  9997</a:t>
            </a:r>
          </a:p>
          <a:p>
            <a:pPr marL="152396" indent="0">
              <a:buNone/>
            </a:pPr>
            <a:r>
              <a:rPr lang="es-ES" sz="1500" dirty="0"/>
              <a:t>2 20442  98.6840  33.8464 0012561  42.2785 317.9365 14.32948068576726</a:t>
            </a:r>
          </a:p>
          <a:p>
            <a:r>
              <a:rPr lang="es-ES" dirty="0"/>
              <a:t>Used LASSO Orekit Code with the following inputs:</a:t>
            </a:r>
          </a:p>
          <a:p>
            <a:pPr marL="152396" indent="0">
              <a:buNone/>
            </a:pPr>
            <a:r>
              <a:rPr lang="en-US" sz="1400" dirty="0" err="1"/>
              <a:t>noradID</a:t>
            </a:r>
            <a:r>
              <a:rPr lang="en-US" sz="1400" dirty="0"/>
              <a:t>=20442</a:t>
            </a:r>
          </a:p>
          <a:p>
            <a:pPr marL="152396" indent="0">
              <a:buNone/>
            </a:pPr>
            <a:r>
              <a:rPr lang="en-US" sz="1400" dirty="0" err="1"/>
              <a:t>channelFrequency</a:t>
            </a:r>
            <a:r>
              <a:rPr lang="en-US" sz="1400" dirty="0"/>
              <a:t>=437.15</a:t>
            </a:r>
          </a:p>
          <a:p>
            <a:pPr marL="152396" indent="0">
              <a:buNone/>
            </a:pPr>
            <a:r>
              <a:rPr lang="en-US" sz="1400" dirty="0" err="1"/>
              <a:t>initialTime</a:t>
            </a:r>
            <a:r>
              <a:rPr lang="en-US" sz="1400" dirty="0"/>
              <a:t>=2020-03-26T18:00:00.000:+00:00</a:t>
            </a:r>
          </a:p>
          <a:p>
            <a:pPr marL="152396" indent="0">
              <a:buNone/>
            </a:pPr>
            <a:r>
              <a:rPr lang="en-US" sz="1400" dirty="0" err="1"/>
              <a:t>endTime</a:t>
            </a:r>
            <a:r>
              <a:rPr lang="en-US" sz="1400" dirty="0"/>
              <a:t>=2020-03-26T18:55:00.000:+00:00</a:t>
            </a:r>
          </a:p>
          <a:p>
            <a:pPr marL="152396" indent="0">
              <a:buNone/>
            </a:pPr>
            <a:r>
              <a:rPr lang="en-US" sz="1400" dirty="0" err="1"/>
              <a:t>errorTimeForTLE</a:t>
            </a:r>
            <a:r>
              <a:rPr lang="en-US" sz="1400" dirty="0"/>
              <a:t>=0</a:t>
            </a:r>
          </a:p>
          <a:p>
            <a:pPr marL="152396" indent="0">
              <a:buNone/>
            </a:pPr>
            <a:r>
              <a:rPr lang="en-US" sz="1400" dirty="0" err="1"/>
              <a:t>recordingRate</a:t>
            </a:r>
            <a:r>
              <a:rPr lang="en-US" sz="1400" dirty="0"/>
              <a:t>=0.1</a:t>
            </a:r>
          </a:p>
          <a:p>
            <a:pPr marL="152396" indent="0">
              <a:buNone/>
            </a:pPr>
            <a:r>
              <a:rPr lang="en-US" sz="1400" dirty="0" err="1"/>
              <a:t>paddingTime</a:t>
            </a:r>
            <a:r>
              <a:rPr lang="en-US" sz="1400" dirty="0"/>
              <a:t>=0</a:t>
            </a:r>
          </a:p>
          <a:p>
            <a:r>
              <a:rPr lang="es-ES" dirty="0"/>
              <a:t>From the AzEl.txt it generates, we get the absolute times, relative times, and position information (elevation, azimuth, and range with respect to each station). </a:t>
            </a:r>
          </a:p>
          <a:p>
            <a:pPr marL="152396" indent="0">
              <a:buNone/>
            </a:pPr>
            <a:endParaRPr lang="es-ES" sz="1500" dirty="0"/>
          </a:p>
          <a:p>
            <a:pPr marL="152396" indent="0">
              <a:buNone/>
            </a:pPr>
            <a:endParaRPr lang="en-US" dirty="0"/>
          </a:p>
          <a:p>
            <a:pPr marL="152396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960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02631-EC5B-41B2-AD84-E08A0134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the Satellite expected </a:t>
            </a:r>
            <a:r>
              <a:rPr lang="en-US" dirty="0" err="1"/>
              <a:t>Time_delays</a:t>
            </a:r>
            <a:r>
              <a:rPr lang="en-US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3C9930-D0FC-4095-B293-68201026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843" y="1536633"/>
            <a:ext cx="5876794" cy="4555200"/>
          </a:xfrm>
        </p:spPr>
        <p:txBody>
          <a:bodyPr/>
          <a:lstStyle/>
          <a:p>
            <a:r>
              <a:rPr lang="en-US" dirty="0"/>
              <a:t>Given the location of the 2 stations and the position of the satellite at a specific instance (1 row in the ElAz.txt file):</a:t>
            </a:r>
          </a:p>
          <a:p>
            <a:pPr lvl="1"/>
            <a:r>
              <a:rPr lang="en-US" dirty="0"/>
              <a:t>Calculate an absolute distance between satellite and each station.</a:t>
            </a:r>
          </a:p>
          <a:p>
            <a:pPr lvl="1"/>
            <a:r>
              <a:rPr lang="en-US" dirty="0"/>
              <a:t>Subtract these values and divide by the speed of light.</a:t>
            </a:r>
          </a:p>
          <a:p>
            <a:pPr marL="186262" indent="0">
              <a:buNone/>
            </a:pPr>
            <a:r>
              <a:rPr lang="en-US" dirty="0"/>
              <a:t>The Result is a continuous time difference throughout the pass.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0B05B12B-5167-455E-8478-D0958A5EF9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628" y="1676078"/>
            <a:ext cx="6209529" cy="427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97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02631-EC5B-41B2-AD84-E08A0134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the Satellite expected </a:t>
            </a:r>
            <a:r>
              <a:rPr lang="en-US" dirty="0" err="1"/>
              <a:t>Time_delays</a:t>
            </a:r>
            <a:r>
              <a:rPr lang="en-US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3C9930-D0FC-4095-B293-68201026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843" y="1536632"/>
            <a:ext cx="5876794" cy="5094633"/>
          </a:xfrm>
        </p:spPr>
        <p:txBody>
          <a:bodyPr/>
          <a:lstStyle/>
          <a:p>
            <a:pPr marL="186262" indent="0">
              <a:buNone/>
            </a:pPr>
            <a:r>
              <a:rPr lang="en-US" dirty="0"/>
              <a:t>The Result is a continuous time difference throughout the pass.</a:t>
            </a:r>
          </a:p>
          <a:p>
            <a:pPr marL="643462" indent="-457200"/>
            <a:r>
              <a:rPr lang="en-US" dirty="0"/>
              <a:t>Our cross-correlations estimate a time delay over a discrete amount of time. </a:t>
            </a:r>
          </a:p>
          <a:p>
            <a:pPr marL="643462" indent="-457200"/>
            <a:r>
              <a:rPr lang="en-US" dirty="0"/>
              <a:t>It essentially calculates an “average” time difference, thus we need to discretize our correct answer signal based on the length of cross-correlation.</a:t>
            </a:r>
          </a:p>
        </p:txBody>
      </p:sp>
      <p:pic>
        <p:nvPicPr>
          <p:cNvPr id="8" name="Google Shape;460;p59">
            <a:extLst>
              <a:ext uri="{FF2B5EF4-FFF2-40B4-BE49-F238E27FC236}">
                <a16:creationId xmlns:a16="http://schemas.microsoft.com/office/drawing/2014/main" id="{BC553E72-276C-4E10-9078-5B9F0C59E11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7437" r="6803"/>
          <a:stretch/>
        </p:blipFill>
        <p:spPr>
          <a:xfrm>
            <a:off x="6003637" y="1356967"/>
            <a:ext cx="5876794" cy="509463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5EAAC05-83F2-4793-8C0E-237AA88BB630}"/>
              </a:ext>
            </a:extLst>
          </p:cNvPr>
          <p:cNvSpPr/>
          <p:nvPr/>
        </p:nvSpPr>
        <p:spPr>
          <a:xfrm>
            <a:off x="7197754" y="3979783"/>
            <a:ext cx="1468074" cy="2902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0015AF-11EB-4D14-801E-5168018FAAFA}"/>
              </a:ext>
            </a:extLst>
          </p:cNvPr>
          <p:cNvSpPr/>
          <p:nvPr/>
        </p:nvSpPr>
        <p:spPr>
          <a:xfrm>
            <a:off x="9125907" y="3851454"/>
            <a:ext cx="1771391" cy="2902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2A1B8A8-3BC7-4D09-BEE2-C1BF27FD5026}"/>
              </a:ext>
            </a:extLst>
          </p:cNvPr>
          <p:cNvCxnSpPr>
            <a:cxnSpLocks/>
          </p:cNvCxnSpPr>
          <p:nvPr/>
        </p:nvCxnSpPr>
        <p:spPr>
          <a:xfrm>
            <a:off x="8498048" y="1744910"/>
            <a:ext cx="0" cy="4144162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3FEC1A7-2FB3-4F91-A908-2F89646E676D}"/>
              </a:ext>
            </a:extLst>
          </p:cNvPr>
          <p:cNvCxnSpPr>
            <a:cxnSpLocks/>
          </p:cNvCxnSpPr>
          <p:nvPr/>
        </p:nvCxnSpPr>
        <p:spPr>
          <a:xfrm>
            <a:off x="8684004" y="1744910"/>
            <a:ext cx="0" cy="4144162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E046A87-063E-4AB8-AAC4-112F48478D99}"/>
              </a:ext>
            </a:extLst>
          </p:cNvPr>
          <p:cNvSpPr txBox="1"/>
          <p:nvPr/>
        </p:nvSpPr>
        <p:spPr>
          <a:xfrm>
            <a:off x="7415873" y="2120567"/>
            <a:ext cx="1082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30 second window.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98A0C6-C730-4123-A285-D0CECB2DD533}"/>
              </a:ext>
            </a:extLst>
          </p:cNvPr>
          <p:cNvSpPr/>
          <p:nvPr/>
        </p:nvSpPr>
        <p:spPr>
          <a:xfrm>
            <a:off x="9042059" y="5501033"/>
            <a:ext cx="167696" cy="2902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46078C-44B6-4075-B6F5-6A56D78C734A}"/>
              </a:ext>
            </a:extLst>
          </p:cNvPr>
          <p:cNvSpPr/>
          <p:nvPr/>
        </p:nvSpPr>
        <p:spPr>
          <a:xfrm>
            <a:off x="8702264" y="3138788"/>
            <a:ext cx="167696" cy="2902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01DFB0-A4EC-4045-AA0A-3B5FB4282CBE}"/>
              </a:ext>
            </a:extLst>
          </p:cNvPr>
          <p:cNvSpPr/>
          <p:nvPr/>
        </p:nvSpPr>
        <p:spPr>
          <a:xfrm>
            <a:off x="8874363" y="1957665"/>
            <a:ext cx="167696" cy="2902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320A58D-B2DA-43E1-8606-44302805B491}"/>
              </a:ext>
            </a:extLst>
          </p:cNvPr>
          <p:cNvSpPr txBox="1"/>
          <p:nvPr/>
        </p:nvSpPr>
        <p:spPr>
          <a:xfrm>
            <a:off x="9472360" y="3518118"/>
            <a:ext cx="199539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Avg. </a:t>
            </a:r>
            <a:r>
              <a:rPr lang="en-US" dirty="0" err="1"/>
              <a:t>Time_delay</a:t>
            </a:r>
            <a:r>
              <a:rPr lang="en-US" dirty="0"/>
              <a:t> based on correct answer.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CA493A9-7031-4A43-A07B-4E6EF5DF525D}"/>
              </a:ext>
            </a:extLst>
          </p:cNvPr>
          <p:cNvCxnSpPr>
            <a:cxnSpLocks/>
            <a:stCxn id="20" idx="1"/>
          </p:cNvCxnSpPr>
          <p:nvPr/>
        </p:nvCxnSpPr>
        <p:spPr>
          <a:xfrm flipH="1" flipV="1">
            <a:off x="8606589" y="3851454"/>
            <a:ext cx="865771" cy="128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6906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F01B1-DCCB-41AB-9A15-0E24040BC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Using 30 second time intervals.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10CCF-8470-42F5-97BC-266A640B8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36633"/>
            <a:ext cx="11360800" cy="1892366"/>
          </a:xfrm>
        </p:spPr>
        <p:txBody>
          <a:bodyPr/>
          <a:lstStyle/>
          <a:p>
            <a:r>
              <a:rPr lang="en-US" dirty="0"/>
              <a:t>The below plots are all the same dataset, but have different y scales. </a:t>
            </a:r>
          </a:p>
          <a:p>
            <a:r>
              <a:rPr lang="en-US" dirty="0"/>
              <a:t>Only 3 of the time differences are remotely close to the correct answer!</a:t>
            </a:r>
          </a:p>
          <a:p>
            <a:r>
              <a:rPr lang="en-US" dirty="0"/>
              <a:t>The satellite moves ~240 km in a 30 second time interval with speeds of 8 km/s. It is understandable these are wrong. 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41E0B90B-54A4-44C4-9C23-266ED645D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47" y="3805086"/>
            <a:ext cx="3496918" cy="2621689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B58961-A4BB-4828-A7F5-E0CE0DF310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735" y="3805086"/>
            <a:ext cx="3496918" cy="2621689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9C36E261-1ECC-41E5-8D25-A47170603A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391" y="3805086"/>
            <a:ext cx="3496918" cy="26216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10372ED-E052-4C3E-A8D1-FF77AF36C36C}"/>
                  </a:ext>
                </a:extLst>
              </p:cNvPr>
              <p:cNvSpPr txBox="1"/>
              <p:nvPr/>
            </p:nvSpPr>
            <p:spPr>
              <a:xfrm>
                <a:off x="1519266" y="6426775"/>
                <a:ext cx="141718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10372ED-E052-4C3E-A8D1-FF77AF36C3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9266" y="6426775"/>
                <a:ext cx="1417183" cy="276999"/>
              </a:xfrm>
              <a:prstGeom prst="rect">
                <a:avLst/>
              </a:prstGeom>
              <a:blipFill>
                <a:blip r:embed="rId5"/>
                <a:stretch>
                  <a:fillRect l="-429" r="-3433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8D6890-5034-4B65-A194-8A088F6229DB}"/>
                  </a:ext>
                </a:extLst>
              </p:cNvPr>
              <p:cNvSpPr txBox="1"/>
              <p:nvPr/>
            </p:nvSpPr>
            <p:spPr>
              <a:xfrm>
                <a:off x="5361760" y="6426775"/>
                <a:ext cx="14332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−0.9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0.9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8D6890-5034-4B65-A194-8A088F6229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1760" y="6426775"/>
                <a:ext cx="1433213" cy="276999"/>
              </a:xfrm>
              <a:prstGeom prst="rect">
                <a:avLst/>
              </a:prstGeom>
              <a:blipFill>
                <a:blip r:embed="rId6"/>
                <a:stretch>
                  <a:fillRect r="-1702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16FD94-1EE7-4171-B237-DC482B76AE42}"/>
                  </a:ext>
                </a:extLst>
              </p:cNvPr>
              <p:cNvSpPr txBox="1"/>
              <p:nvPr/>
            </p:nvSpPr>
            <p:spPr>
              <a:xfrm>
                <a:off x="9107587" y="6446362"/>
                <a:ext cx="128573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−10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20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16FD94-1EE7-4171-B237-DC482B76AE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7587" y="6446362"/>
                <a:ext cx="1285737" cy="276999"/>
              </a:xfrm>
              <a:prstGeom prst="rect">
                <a:avLst/>
              </a:prstGeom>
              <a:blipFill>
                <a:blip r:embed="rId7"/>
                <a:stretch>
                  <a:fillRect l="-474" r="-4265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6767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F01B1-DCCB-41AB-9A15-0E24040BC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02546"/>
            <a:ext cx="11360800" cy="763600"/>
          </a:xfrm>
        </p:spPr>
        <p:txBody>
          <a:bodyPr/>
          <a:lstStyle/>
          <a:p>
            <a:r>
              <a:rPr lang="en-US" dirty="0"/>
              <a:t>Results Using 30 second time intervals.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B137756A-BAC4-4A3E-A4CE-3ECDB66625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6809785"/>
              </p:ext>
            </p:extLst>
          </p:nvPr>
        </p:nvGraphicFramePr>
        <p:xfrm>
          <a:off x="1247775" y="1056584"/>
          <a:ext cx="9286876" cy="56758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1719">
                  <a:extLst>
                    <a:ext uri="{9D8B030D-6E8A-4147-A177-3AD203B41FA5}">
                      <a16:colId xmlns:a16="http://schemas.microsoft.com/office/drawing/2014/main" val="316266306"/>
                    </a:ext>
                  </a:extLst>
                </a:gridCol>
                <a:gridCol w="2321719">
                  <a:extLst>
                    <a:ext uri="{9D8B030D-6E8A-4147-A177-3AD203B41FA5}">
                      <a16:colId xmlns:a16="http://schemas.microsoft.com/office/drawing/2014/main" val="1021267856"/>
                    </a:ext>
                  </a:extLst>
                </a:gridCol>
                <a:gridCol w="2321719">
                  <a:extLst>
                    <a:ext uri="{9D8B030D-6E8A-4147-A177-3AD203B41FA5}">
                      <a16:colId xmlns:a16="http://schemas.microsoft.com/office/drawing/2014/main" val="1377842522"/>
                    </a:ext>
                  </a:extLst>
                </a:gridCol>
                <a:gridCol w="2321719">
                  <a:extLst>
                    <a:ext uri="{9D8B030D-6E8A-4147-A177-3AD203B41FA5}">
                      <a16:colId xmlns:a16="http://schemas.microsoft.com/office/drawing/2014/main" val="1974343823"/>
                    </a:ext>
                  </a:extLst>
                </a:gridCol>
              </a:tblGrid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Scheduled Date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CC values (</a:t>
                      </a:r>
                      <a:r>
                        <a:rPr lang="en-US" sz="1400" u="none" strike="noStrike" dirty="0" err="1">
                          <a:effectLst/>
                        </a:rPr>
                        <a:t>ms</a:t>
                      </a:r>
                      <a:r>
                        <a:rPr lang="en-US" sz="1400" u="none" strike="noStrike" dirty="0">
                          <a:effectLst/>
                        </a:rPr>
                        <a:t>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Ground Truth (</a:t>
                      </a:r>
                      <a:r>
                        <a:rPr lang="en-US" sz="1400" u="none" strike="noStrike" dirty="0" err="1">
                          <a:effectLst/>
                        </a:rPr>
                        <a:t>ms</a:t>
                      </a:r>
                      <a:r>
                        <a:rPr lang="en-US" sz="1400" u="none" strike="noStrike" dirty="0">
                          <a:effectLst/>
                        </a:rPr>
                        <a:t>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Difference (</a:t>
                      </a:r>
                      <a:r>
                        <a:rPr lang="en-US" sz="1400" u="none" strike="noStrike" dirty="0" err="1">
                          <a:effectLst/>
                        </a:rPr>
                        <a:t>ms</a:t>
                      </a:r>
                      <a:r>
                        <a:rPr lang="en-US" sz="1400" u="none" strike="noStrike" dirty="0">
                          <a:effectLst/>
                        </a:rPr>
                        <a:t>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extLst>
                  <a:ext uri="{0D108BD9-81ED-4DB2-BD59-A6C34878D82A}">
                    <a16:rowId xmlns:a16="http://schemas.microsoft.com/office/drawing/2014/main" val="819858193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2020-03-26T18:34:00.100000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389.4595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1.208289972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388.2512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32286889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2020-03-26T18:34:31.100000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-6021.609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1.182722797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-6022.79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67974291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2020-03-26T18:35:02.100000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-5663.7365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1.145015917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-5664.88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0063362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2020-03-26T18:35:33.100000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-291.546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1.088590832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-292.635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17976876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2020-03-26T18:36:04.100000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-4604.9225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1.002728585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-4605.93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4530981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2020-03-26T18:36:35.100000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-3095.325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0.870899793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-3096.2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3644088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2020-03-26T18:37:06.100000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-3076.7435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0.671954753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-3077.42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9615751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2020-03-26T18:37:37.100000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8503.7995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0.391608911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8503.408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87408690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2020-03-26T18:38:08.100000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1.506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0.046618476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1.459382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79388689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2020-03-26T18:38:39.100000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4.19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-0.305756882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4.495757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0158753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2020-03-26T18:39:10.100000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-3.6135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-0.603142027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-3.01036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86070434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2020-03-26T18:39:41.100000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-3673.769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-0.81990706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-3672.95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71198686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2020-03-26T18:40:12.100000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-2.504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-0.965789237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-1.53821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3256941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2020-03-26T18:40:43.100000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16181.713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-1.061621735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16182.77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6600278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2020-03-26T18:41:14.100000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251.552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-1.124995526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252.677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415717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2020-03-26T18:41:45.100000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869.962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-1.167652518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871.1297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1081420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2020-03-26T18:42:16.100000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-1992.226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-1.196876586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-1991.03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9356743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2020-03-26T18:42:47.100000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1605.24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-1.217136759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1606.457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60990192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2020-03-26T18:43:18.100000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-1121.133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-1.231215901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-1119.9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49933207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2020-03-26T18:43:49.100000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-363.8225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-1.240888401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-362.582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08887276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57" marR="8457" marT="84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Root Mean Error (RMS):</a:t>
                      </a:r>
                    </a:p>
                  </a:txBody>
                  <a:tcPr marL="8457" marR="8457" marT="8457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5.2448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297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0579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A1F98-BC28-4783-BC8F-EDDB61CCF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Using 6 second time intervals.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37D969-1384-4380-A626-630F13C83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1358"/>
            <a:ext cx="11360800" cy="4555200"/>
          </a:xfrm>
        </p:spPr>
        <p:txBody>
          <a:bodyPr/>
          <a:lstStyle/>
          <a:p>
            <a:r>
              <a:rPr lang="en-US" dirty="0"/>
              <a:t>We switch to 6 second intervals. The best cross-correlations still maintain their shape, albeit more noisily. 80% represents the 24-30 second window of the recording. 20% the 6-12 second. 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A46FE889-C897-45ED-B9D2-CE09039E5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2782224"/>
            <a:ext cx="5333559" cy="3998645"/>
          </a:xfrm>
          <a:prstGeom prst="rect">
            <a:avLst/>
          </a:prstGeom>
        </p:spPr>
      </p:pic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46AA640C-2852-4FB8-AFC1-CFB034C885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200" y="2782224"/>
            <a:ext cx="5333559" cy="399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8723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F01B1-DCCB-41AB-9A15-0E24040BC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Using 6 second time intervals.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10CCF-8470-42F5-97BC-266A640B8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69932"/>
            <a:ext cx="11360800" cy="2621689"/>
          </a:xfrm>
        </p:spPr>
        <p:txBody>
          <a:bodyPr/>
          <a:lstStyle/>
          <a:p>
            <a:r>
              <a:rPr lang="en-US" dirty="0"/>
              <a:t>The below plots are all the same dataset, but have different y scales. </a:t>
            </a:r>
          </a:p>
          <a:p>
            <a:r>
              <a:rPr lang="en-US" dirty="0"/>
              <a:t>Only 2 of the time differences are remotely close to the correct answer!</a:t>
            </a:r>
          </a:p>
          <a:p>
            <a:r>
              <a:rPr lang="en-US" dirty="0"/>
              <a:t>The satellite moves ~48 km in a 6 second time interval with speeds of 8 km/s. It is understandable these are still wrong.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0B90B-54A4-44C4-9C23-266ED645D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5047" y="3805086"/>
            <a:ext cx="3496917" cy="26216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B58961-A4BB-4828-A7F5-E0CE0DF310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75735" y="3805086"/>
            <a:ext cx="3496917" cy="26216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36E261-1ECC-41E5-8D25-A47170603A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90391" y="3805086"/>
            <a:ext cx="3496917" cy="262168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10372ED-E052-4C3E-A8D1-FF77AF36C36C}"/>
                  </a:ext>
                </a:extLst>
              </p:cNvPr>
              <p:cNvSpPr txBox="1"/>
              <p:nvPr/>
            </p:nvSpPr>
            <p:spPr>
              <a:xfrm>
                <a:off x="1519266" y="6426775"/>
                <a:ext cx="141718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10372ED-E052-4C3E-A8D1-FF77AF36C3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9266" y="6426775"/>
                <a:ext cx="1417183" cy="276999"/>
              </a:xfrm>
              <a:prstGeom prst="rect">
                <a:avLst/>
              </a:prstGeom>
              <a:blipFill>
                <a:blip r:embed="rId5"/>
                <a:stretch>
                  <a:fillRect l="-429" r="-3433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8D6890-5034-4B65-A194-8A088F6229DB}"/>
                  </a:ext>
                </a:extLst>
              </p:cNvPr>
              <p:cNvSpPr txBox="1"/>
              <p:nvPr/>
            </p:nvSpPr>
            <p:spPr>
              <a:xfrm>
                <a:off x="5361760" y="6426775"/>
                <a:ext cx="14332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−0.9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0.9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8D6890-5034-4B65-A194-8A088F6229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1760" y="6426775"/>
                <a:ext cx="1433213" cy="276999"/>
              </a:xfrm>
              <a:prstGeom prst="rect">
                <a:avLst/>
              </a:prstGeom>
              <a:blipFill>
                <a:blip r:embed="rId6"/>
                <a:stretch>
                  <a:fillRect r="-1702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16FD94-1EE7-4171-B237-DC482B76AE42}"/>
                  </a:ext>
                </a:extLst>
              </p:cNvPr>
              <p:cNvSpPr txBox="1"/>
              <p:nvPr/>
            </p:nvSpPr>
            <p:spPr>
              <a:xfrm>
                <a:off x="9107587" y="6446362"/>
                <a:ext cx="102925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16FD94-1EE7-4171-B237-DC482B76AE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7587" y="6446362"/>
                <a:ext cx="1029256" cy="276999"/>
              </a:xfrm>
              <a:prstGeom prst="rect">
                <a:avLst/>
              </a:prstGeom>
              <a:blipFill>
                <a:blip r:embed="rId7"/>
                <a:stretch>
                  <a:fillRect l="-592" r="-5325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2133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A1F98-BC28-4783-BC8F-EDDB61CCF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Using 1.5 second time intervals.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37D969-1384-4380-A626-630F13C83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1358"/>
            <a:ext cx="11360800" cy="4555200"/>
          </a:xfrm>
        </p:spPr>
        <p:txBody>
          <a:bodyPr/>
          <a:lstStyle/>
          <a:p>
            <a:r>
              <a:rPr lang="en-US" dirty="0"/>
              <a:t>We switch to 1.5 second intervals. The best cross-correlations still maintain their shape, but are much noisier. 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33ECA5B-25B6-412F-B995-FEECFA724D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537" y="2782223"/>
            <a:ext cx="5333559" cy="3998645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4369FAFF-C461-4507-86F2-BDF5F0F63F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89" y="2782223"/>
            <a:ext cx="5333559" cy="399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120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F01B1-DCCB-41AB-9A15-0E24040BC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Using 1.5 second time intervals.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10CCF-8470-42F5-97BC-266A640B8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36633"/>
            <a:ext cx="11360800" cy="2092392"/>
          </a:xfrm>
        </p:spPr>
        <p:txBody>
          <a:bodyPr/>
          <a:lstStyle/>
          <a:p>
            <a:r>
              <a:rPr lang="en-US" dirty="0"/>
              <a:t>The below plots are all the same dataset, but have different y scales. </a:t>
            </a:r>
          </a:p>
          <a:p>
            <a:r>
              <a:rPr lang="en-US" dirty="0"/>
              <a:t>We now have 10 time differences in the vicinity of the correct answer, one especially close.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0B90B-54A4-44C4-9C23-266ED645D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5047" y="3805086"/>
            <a:ext cx="3496917" cy="26216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B58961-A4BB-4828-A7F5-E0CE0DF310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75735" y="3805086"/>
            <a:ext cx="3496917" cy="2621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36E261-1ECC-41E5-8D25-A47170603A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90391" y="3805086"/>
            <a:ext cx="3496917" cy="262168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10372ED-E052-4C3E-A8D1-FF77AF36C36C}"/>
                  </a:ext>
                </a:extLst>
              </p:cNvPr>
              <p:cNvSpPr txBox="1"/>
              <p:nvPr/>
            </p:nvSpPr>
            <p:spPr>
              <a:xfrm>
                <a:off x="1519266" y="6426775"/>
                <a:ext cx="141718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10372ED-E052-4C3E-A8D1-FF77AF36C3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9266" y="6426775"/>
                <a:ext cx="1417183" cy="276999"/>
              </a:xfrm>
              <a:prstGeom prst="rect">
                <a:avLst/>
              </a:prstGeom>
              <a:blipFill>
                <a:blip r:embed="rId5"/>
                <a:stretch>
                  <a:fillRect l="-429" r="-3433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8D6890-5034-4B65-A194-8A088F6229DB}"/>
                  </a:ext>
                </a:extLst>
              </p:cNvPr>
              <p:cNvSpPr txBox="1"/>
              <p:nvPr/>
            </p:nvSpPr>
            <p:spPr>
              <a:xfrm>
                <a:off x="5361760" y="6426775"/>
                <a:ext cx="14332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−0.9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0.9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8D6890-5034-4B65-A194-8A088F6229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1760" y="6426775"/>
                <a:ext cx="1433213" cy="276999"/>
              </a:xfrm>
              <a:prstGeom prst="rect">
                <a:avLst/>
              </a:prstGeom>
              <a:blipFill>
                <a:blip r:embed="rId6"/>
                <a:stretch>
                  <a:fillRect r="-1702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16FD94-1EE7-4171-B237-DC482B76AE42}"/>
                  </a:ext>
                </a:extLst>
              </p:cNvPr>
              <p:cNvSpPr txBox="1"/>
              <p:nvPr/>
            </p:nvSpPr>
            <p:spPr>
              <a:xfrm>
                <a:off x="9107587" y="6446362"/>
                <a:ext cx="102925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16FD94-1EE7-4171-B237-DC482B76AE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7587" y="6446362"/>
                <a:ext cx="1029256" cy="276999"/>
              </a:xfrm>
              <a:prstGeom prst="rect">
                <a:avLst/>
              </a:prstGeom>
              <a:blipFill>
                <a:blip r:embed="rId7"/>
                <a:stretch>
                  <a:fillRect l="-592" r="-5325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29934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A1F98-BC28-4783-BC8F-EDDB61CCF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Using 0.15 second time intervals.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37D969-1384-4380-A626-630F13C83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1358"/>
            <a:ext cx="11360800" cy="4555200"/>
          </a:xfrm>
        </p:spPr>
        <p:txBody>
          <a:bodyPr/>
          <a:lstStyle/>
          <a:p>
            <a:r>
              <a:rPr lang="en-US" dirty="0"/>
              <a:t>We switch to 0.15 second intervals. The output cross-correlation plots do not have their original shape. 99.5% of the plots look like the left and center plot. One plot out of the 200 looks like the right.  </a:t>
            </a:r>
          </a:p>
          <a:p>
            <a:r>
              <a:rPr lang="en-US" dirty="0"/>
              <a:t>Left plot has okay accuracy. Center plot has large error. 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9484DF9-91F1-4525-AE83-99B5B815D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095" y="3518958"/>
            <a:ext cx="4047905" cy="3034772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125C23D-B2CD-489A-9C42-6FCDF79FD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18958"/>
            <a:ext cx="4047905" cy="3034772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BE0AD1D-C164-494E-BBE4-95BA9DD87E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63" y="3518958"/>
            <a:ext cx="4299275" cy="322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378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LUSAT Test</a:t>
            </a:r>
            <a:endParaRPr/>
          </a:p>
        </p:txBody>
      </p:sp>
      <p:sp>
        <p:nvSpPr>
          <p:cNvPr id="407" name="Google Shape;407;p53"/>
          <p:cNvSpPr txBox="1">
            <a:spLocks noGrp="1"/>
          </p:cNvSpPr>
          <p:nvPr>
            <p:ph type="body" idx="1"/>
          </p:nvPr>
        </p:nvSpPr>
        <p:spPr>
          <a:xfrm>
            <a:off x="415600" y="1356967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In order to improve on satellite signal reception, a receiver test was carried out that was a “piggyback” of a planned observation on SATNOGS.</a:t>
            </a:r>
            <a:endParaRPr dirty="0"/>
          </a:p>
        </p:txBody>
      </p:sp>
      <p:sp>
        <p:nvSpPr>
          <p:cNvPr id="408" name="Google Shape;408;p5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</a:t>
            </a:fld>
            <a:endParaRPr/>
          </a:p>
        </p:txBody>
      </p:sp>
      <p:pic>
        <p:nvPicPr>
          <p:cNvPr id="409" name="Google Shape;40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2429119"/>
            <a:ext cx="12191999" cy="4313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F01B1-DCCB-41AB-9A15-0E24040BC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Using 0.15 second time intervals.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10CCF-8470-42F5-97BC-266A640B8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50883"/>
            <a:ext cx="11360800" cy="2092392"/>
          </a:xfrm>
        </p:spPr>
        <p:txBody>
          <a:bodyPr/>
          <a:lstStyle/>
          <a:p>
            <a:r>
              <a:rPr lang="en-US" dirty="0"/>
              <a:t>The below plots are all the same dataset, but have different y scales.</a:t>
            </a:r>
          </a:p>
          <a:p>
            <a:r>
              <a:rPr lang="en-US" dirty="0"/>
              <a:t>Several of the time differences end up near the correct answer.</a:t>
            </a:r>
          </a:p>
          <a:p>
            <a:r>
              <a:rPr lang="en-US" dirty="0"/>
              <a:t>More research is required to tell us if this is luck or if using this small of an interval is useful. The cross-correlation has lost all its shape, indicating its probably luck.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0B90B-54A4-44C4-9C23-266ED645D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5047" y="3805086"/>
            <a:ext cx="3496917" cy="26216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B58961-A4BB-4828-A7F5-E0CE0DF310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75735" y="3805086"/>
            <a:ext cx="3496917" cy="2621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36E261-1ECC-41E5-8D25-A47170603A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90391" y="3805086"/>
            <a:ext cx="3496917" cy="262168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10372ED-E052-4C3E-A8D1-FF77AF36C36C}"/>
                  </a:ext>
                </a:extLst>
              </p:cNvPr>
              <p:cNvSpPr txBox="1"/>
              <p:nvPr/>
            </p:nvSpPr>
            <p:spPr>
              <a:xfrm>
                <a:off x="1519266" y="6426775"/>
                <a:ext cx="141718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10372ED-E052-4C3E-A8D1-FF77AF36C3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19266" y="6426775"/>
                <a:ext cx="1417183" cy="276999"/>
              </a:xfrm>
              <a:prstGeom prst="rect">
                <a:avLst/>
              </a:prstGeom>
              <a:blipFill>
                <a:blip r:embed="rId5"/>
                <a:stretch>
                  <a:fillRect l="-429" r="-3433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8D6890-5034-4B65-A194-8A088F6229DB}"/>
                  </a:ext>
                </a:extLst>
              </p:cNvPr>
              <p:cNvSpPr txBox="1"/>
              <p:nvPr/>
            </p:nvSpPr>
            <p:spPr>
              <a:xfrm>
                <a:off x="5361760" y="6426775"/>
                <a:ext cx="14332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−0.9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0.9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8D6890-5034-4B65-A194-8A088F6229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1760" y="6426775"/>
                <a:ext cx="1433213" cy="276999"/>
              </a:xfrm>
              <a:prstGeom prst="rect">
                <a:avLst/>
              </a:prstGeom>
              <a:blipFill>
                <a:blip r:embed="rId6"/>
                <a:stretch>
                  <a:fillRect r="-1702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16FD94-1EE7-4171-B237-DC482B76AE42}"/>
                  </a:ext>
                </a:extLst>
              </p:cNvPr>
              <p:cNvSpPr txBox="1"/>
              <p:nvPr/>
            </p:nvSpPr>
            <p:spPr>
              <a:xfrm>
                <a:off x="9107587" y="6446362"/>
                <a:ext cx="138191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−0.2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𝑡𝑜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0.7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16FD94-1EE7-4171-B237-DC482B76AE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07587" y="6446362"/>
                <a:ext cx="1381917" cy="276999"/>
              </a:xfrm>
              <a:prstGeom prst="rect">
                <a:avLst/>
              </a:prstGeom>
              <a:blipFill>
                <a:blip r:embed="rId7"/>
                <a:stretch>
                  <a:fillRect l="-441" r="-3524"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6893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6C23DB-7005-49E3-A0C2-D7030AA20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Compiled Results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3ABD4D2-4A53-40C8-B98E-5A2C458A26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252877"/>
              </p:ext>
            </p:extLst>
          </p:nvPr>
        </p:nvGraphicFramePr>
        <p:xfrm>
          <a:off x="2333624" y="5252880"/>
          <a:ext cx="6791324" cy="1468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7831">
                  <a:extLst>
                    <a:ext uri="{9D8B030D-6E8A-4147-A177-3AD203B41FA5}">
                      <a16:colId xmlns:a16="http://schemas.microsoft.com/office/drawing/2014/main" val="4084157383"/>
                    </a:ext>
                  </a:extLst>
                </a:gridCol>
                <a:gridCol w="1697831">
                  <a:extLst>
                    <a:ext uri="{9D8B030D-6E8A-4147-A177-3AD203B41FA5}">
                      <a16:colId xmlns:a16="http://schemas.microsoft.com/office/drawing/2014/main" val="1685871168"/>
                    </a:ext>
                  </a:extLst>
                </a:gridCol>
                <a:gridCol w="1697831">
                  <a:extLst>
                    <a:ext uri="{9D8B030D-6E8A-4147-A177-3AD203B41FA5}">
                      <a16:colId xmlns:a16="http://schemas.microsoft.com/office/drawing/2014/main" val="2965955634"/>
                    </a:ext>
                  </a:extLst>
                </a:gridCol>
                <a:gridCol w="1697831">
                  <a:extLst>
                    <a:ext uri="{9D8B030D-6E8A-4147-A177-3AD203B41FA5}">
                      <a16:colId xmlns:a16="http://schemas.microsoft.com/office/drawing/2014/main" val="3949429999"/>
                    </a:ext>
                  </a:extLst>
                </a:gridCol>
              </a:tblGrid>
              <a:tr h="2579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Interval (s)</a:t>
                      </a:r>
                    </a:p>
                  </a:txBody>
                  <a:tcPr marL="8457" marR="8457" marT="8457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Root Mean Error (RMS):</a:t>
                      </a:r>
                    </a:p>
                  </a:txBody>
                  <a:tcPr marL="9525" marR="9525" marT="9525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Satellite est. distance traveled over interval</a:t>
                      </a:r>
                    </a:p>
                  </a:txBody>
                  <a:tcPr marL="9525" marR="9525" marT="9525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 of Cross-correlation</a:t>
                      </a:r>
                    </a:p>
                  </a:txBody>
                  <a:tcPr marL="9525" marR="9525" marT="9525" marB="0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4704818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8457" marR="8457" marT="8457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5.2448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240 km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7652679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8457" marR="8457" marT="8457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1.2342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 km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6953872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8457" marR="8457" marT="8457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1.0108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 km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4963322"/>
                  </a:ext>
                </a:extLst>
              </a:tr>
              <a:tr h="2579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</a:t>
                      </a:r>
                    </a:p>
                  </a:txBody>
                  <a:tcPr marL="8457" marR="8457" marT="8457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1.0010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 km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Very Low</a:t>
                      </a:r>
                    </a:p>
                  </a:txBody>
                  <a:tcPr marL="9525" marR="9525" marT="9525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913349"/>
                  </a:ext>
                </a:extLst>
              </a:tr>
            </a:tbl>
          </a:graphicData>
        </a:graphic>
      </p:graphicFrame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9025623-50B3-4672-8783-A90F8724E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31857"/>
            <a:ext cx="11360800" cy="3378267"/>
          </a:xfrm>
        </p:spPr>
        <p:txBody>
          <a:bodyPr/>
          <a:lstStyle/>
          <a:p>
            <a:r>
              <a:rPr lang="en-US" sz="2400" dirty="0"/>
              <a:t>Using smaller intervals is necessary to achieve better accuracy. </a:t>
            </a:r>
          </a:p>
          <a:p>
            <a:r>
              <a:rPr lang="en-US" sz="2400" dirty="0"/>
              <a:t>The optimal size of the interval is unknown.</a:t>
            </a:r>
          </a:p>
          <a:p>
            <a:pPr lvl="1"/>
            <a:r>
              <a:rPr lang="en-US" sz="2000" dirty="0"/>
              <a:t>Smaller intervals theoretically should yield better results based on approximating a continuous function with finer and finer deltas.</a:t>
            </a:r>
          </a:p>
          <a:p>
            <a:pPr lvl="1"/>
            <a:r>
              <a:rPr lang="en-US" sz="2000" dirty="0"/>
              <a:t>Bigger intervals yield better cross-correlation results.</a:t>
            </a:r>
          </a:p>
          <a:p>
            <a:r>
              <a:rPr lang="en-US" sz="2400" dirty="0"/>
              <a:t>Remember, the clocks were synced using the GPS, which measures to 100ms. </a:t>
            </a:r>
          </a:p>
          <a:p>
            <a:r>
              <a:rPr lang="en-US" sz="2400" dirty="0"/>
              <a:t>Some percentage of our error is due to clock inaccuracies. It is likely a big percentage of the error, based on what we saw in the reference tests in the lab. </a:t>
            </a:r>
          </a:p>
        </p:txBody>
      </p:sp>
    </p:spTree>
    <p:extLst>
      <p:ext uri="{BB962C8B-B14F-4D97-AF65-F5344CB8AC3E}">
        <p14:creationId xmlns:p14="http://schemas.microsoft.com/office/powerpoint/2010/main" val="1091152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6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Key Takeaways</a:t>
            </a:r>
            <a:endParaRPr/>
          </a:p>
        </p:txBody>
      </p:sp>
      <p:sp>
        <p:nvSpPr>
          <p:cNvPr id="471" name="Google Shape;471;p6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dirty="0"/>
              <a:t>This was P20151’s m</a:t>
            </a:r>
            <a:r>
              <a:rPr lang="en" dirty="0"/>
              <a:t>ost successful system level test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Multiple stations recording a satellite signal in remote locations at the same time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Strong satellite signals were received and documented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Meaningful conclusions can be drawn from the data</a:t>
            </a:r>
            <a:endParaRPr dirty="0"/>
          </a:p>
          <a:p>
            <a:r>
              <a:rPr lang="en" dirty="0"/>
              <a:t>“Piggyback” method for predicting transmission is critical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Some satellites only operate as transponders, but we do not have Tx capability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Using another stations track record to predict satellite passes</a:t>
            </a:r>
            <a:endParaRPr dirty="0"/>
          </a:p>
          <a:p>
            <a:pPr lvl="2">
              <a:spcBef>
                <a:spcPts val="0"/>
              </a:spcBef>
            </a:pPr>
            <a:r>
              <a:rPr lang="en" dirty="0"/>
              <a:t>The station we referenced had a 92% success rate with LUSA</a:t>
            </a:r>
            <a:r>
              <a:rPr lang="en-US" dirty="0"/>
              <a:t>T</a:t>
            </a:r>
            <a:endParaRPr lang="en" dirty="0"/>
          </a:p>
        </p:txBody>
      </p:sp>
      <p:sp>
        <p:nvSpPr>
          <p:cNvPr id="472" name="Google Shape;472;p6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BAAA2-7C70-406F-B00A-7578DE11C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Google Shape;471;p60">
            <a:extLst>
              <a:ext uri="{FF2B5EF4-FFF2-40B4-BE49-F238E27FC236}">
                <a16:creationId xmlns:a16="http://schemas.microsoft.com/office/drawing/2014/main" id="{59E39B86-5ED9-4CAA-A297-CC26248751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There is more to study in this dataset: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Consider limiting the max time difference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Consider secondary peaks instead of only taking the highest peak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Consider varying the interval length further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Consider using a different algorithm for demodulation (raw IQ data (complex), real part of IQ (real), WBFM (used, real), BPSK (?))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Consider capturing reference signal data in-between shorter satellite data captures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359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Stations</a:t>
            </a:r>
            <a:endParaRPr/>
          </a:p>
        </p:txBody>
      </p:sp>
      <p:sp>
        <p:nvSpPr>
          <p:cNvPr id="415" name="Google Shape;415;p5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3</a:t>
            </a:fld>
            <a:endParaRPr/>
          </a:p>
        </p:txBody>
      </p:sp>
      <p:pic>
        <p:nvPicPr>
          <p:cNvPr id="416" name="Google Shape;41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9734" y="1241934"/>
            <a:ext cx="7076655" cy="5094633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5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/>
              <a:t>Pi1 at Luca’s house in ROC</a:t>
            </a:r>
            <a:endParaRPr/>
          </a:p>
          <a:p>
            <a:pPr marL="0" indent="0">
              <a:buNone/>
            </a:pPr>
            <a:r>
              <a:rPr lang="en"/>
              <a:t>Pi2 at Anthony’s house in PA</a:t>
            </a:r>
            <a:endParaRPr/>
          </a:p>
          <a:p>
            <a:pPr marL="0" indent="0">
              <a:buNone/>
            </a:pPr>
            <a:endParaRPr/>
          </a:p>
          <a:p>
            <a:pPr marL="0" indent="0">
              <a:buNone/>
            </a:pPr>
            <a:r>
              <a:rPr lang="en"/>
              <a:t>The stations were synched</a:t>
            </a:r>
            <a:endParaRPr/>
          </a:p>
          <a:p>
            <a:pPr marL="0" indent="0">
              <a:buNone/>
            </a:pPr>
            <a:r>
              <a:rPr lang="en"/>
              <a:t>using gps receivers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52"/>
          <p:cNvGrpSpPr/>
          <p:nvPr/>
        </p:nvGrpSpPr>
        <p:grpSpPr>
          <a:xfrm>
            <a:off x="4965934" y="1079233"/>
            <a:ext cx="7163871" cy="5658168"/>
            <a:chOff x="3648250" y="352225"/>
            <a:chExt cx="5372903" cy="4243626"/>
          </a:xfrm>
        </p:grpSpPr>
        <p:pic>
          <p:nvPicPr>
            <p:cNvPr id="373" name="Google Shape;373;p52"/>
            <p:cNvPicPr preferRelativeResize="0"/>
            <p:nvPr/>
          </p:nvPicPr>
          <p:blipFill rotWithShape="1">
            <a:blip r:embed="rId3">
              <a:alphaModFix/>
            </a:blip>
            <a:srcRect l="3714" r="13007" b="12296"/>
            <a:stretch/>
          </p:blipFill>
          <p:spPr>
            <a:xfrm>
              <a:off x="3648250" y="352225"/>
              <a:ext cx="5372903" cy="42436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4" name="Google Shape;374;p52"/>
            <p:cNvSpPr txBox="1"/>
            <p:nvPr/>
          </p:nvSpPr>
          <p:spPr>
            <a:xfrm>
              <a:off x="7948288" y="2178150"/>
              <a:ext cx="1031987" cy="3936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" sz="2400" dirty="0"/>
                <a:t>Antenna</a:t>
              </a:r>
              <a:endParaRPr sz="2400" dirty="0"/>
            </a:p>
          </p:txBody>
        </p:sp>
        <p:cxnSp>
          <p:nvCxnSpPr>
            <p:cNvPr id="375" name="Google Shape;375;p52"/>
            <p:cNvCxnSpPr>
              <a:cxnSpLocks/>
              <a:stCxn id="374" idx="2"/>
            </p:cNvCxnSpPr>
            <p:nvPr/>
          </p:nvCxnSpPr>
          <p:spPr>
            <a:xfrm>
              <a:off x="8464282" y="2571750"/>
              <a:ext cx="394493" cy="1224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76" name="Google Shape;376;p52"/>
            <p:cNvSpPr txBox="1"/>
            <p:nvPr/>
          </p:nvSpPr>
          <p:spPr>
            <a:xfrm>
              <a:off x="8045780" y="3206525"/>
              <a:ext cx="616970" cy="3936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" sz="2400" dirty="0"/>
                <a:t>LNA</a:t>
              </a:r>
              <a:endParaRPr sz="2400" dirty="0"/>
            </a:p>
          </p:txBody>
        </p:sp>
        <p:cxnSp>
          <p:nvCxnSpPr>
            <p:cNvPr id="377" name="Google Shape;377;p52"/>
            <p:cNvCxnSpPr>
              <a:cxnSpLocks/>
              <a:stCxn id="376" idx="2"/>
            </p:cNvCxnSpPr>
            <p:nvPr/>
          </p:nvCxnSpPr>
          <p:spPr>
            <a:xfrm>
              <a:off x="8354266" y="3600125"/>
              <a:ext cx="38034" cy="337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78" name="Google Shape;378;p52"/>
            <p:cNvSpPr txBox="1"/>
            <p:nvPr/>
          </p:nvSpPr>
          <p:spPr>
            <a:xfrm>
              <a:off x="3936300" y="1471350"/>
              <a:ext cx="635700" cy="3936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" sz="2400"/>
                <a:t>GPS</a:t>
              </a:r>
              <a:endParaRPr sz="2400"/>
            </a:p>
          </p:txBody>
        </p:sp>
        <p:cxnSp>
          <p:nvCxnSpPr>
            <p:cNvPr id="379" name="Google Shape;379;p52"/>
            <p:cNvCxnSpPr>
              <a:stCxn id="378" idx="3"/>
            </p:cNvCxnSpPr>
            <p:nvPr/>
          </p:nvCxnSpPr>
          <p:spPr>
            <a:xfrm>
              <a:off x="4572000" y="1668150"/>
              <a:ext cx="393900" cy="1524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80" name="Google Shape;380;p52"/>
            <p:cNvSpPr txBox="1"/>
            <p:nvPr/>
          </p:nvSpPr>
          <p:spPr>
            <a:xfrm>
              <a:off x="6844717" y="2616274"/>
              <a:ext cx="1103571" cy="6240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" sz="2400" dirty="0"/>
                <a:t>Inside of our box</a:t>
              </a:r>
              <a:endParaRPr sz="2400" dirty="0"/>
            </a:p>
          </p:txBody>
        </p:sp>
        <p:cxnSp>
          <p:nvCxnSpPr>
            <p:cNvPr id="381" name="Google Shape;381;p52"/>
            <p:cNvCxnSpPr>
              <a:cxnSpLocks/>
              <a:stCxn id="380" idx="2"/>
            </p:cNvCxnSpPr>
            <p:nvPr/>
          </p:nvCxnSpPr>
          <p:spPr>
            <a:xfrm>
              <a:off x="7396502" y="3240324"/>
              <a:ext cx="137485" cy="682151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82" name="Google Shape;382;p52"/>
            <p:cNvSpPr txBox="1"/>
            <p:nvPr/>
          </p:nvSpPr>
          <p:spPr>
            <a:xfrm>
              <a:off x="5854425" y="2839350"/>
              <a:ext cx="892800" cy="3936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" sz="2400"/>
                <a:t>Battery</a:t>
              </a:r>
              <a:endParaRPr sz="2400"/>
            </a:p>
          </p:txBody>
        </p:sp>
        <p:cxnSp>
          <p:nvCxnSpPr>
            <p:cNvPr id="383" name="Google Shape;383;p52"/>
            <p:cNvCxnSpPr>
              <a:cxnSpLocks/>
              <a:stCxn id="382" idx="1"/>
            </p:cNvCxnSpPr>
            <p:nvPr/>
          </p:nvCxnSpPr>
          <p:spPr>
            <a:xfrm flipH="1">
              <a:off x="5469225" y="3036150"/>
              <a:ext cx="385200" cy="405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84" name="Google Shape;384;p52"/>
          <p:cNvGrpSpPr/>
          <p:nvPr/>
        </p:nvGrpSpPr>
        <p:grpSpPr>
          <a:xfrm>
            <a:off x="290434" y="695000"/>
            <a:ext cx="4457933" cy="5864248"/>
            <a:chOff x="217825" y="216450"/>
            <a:chExt cx="3343450" cy="4398186"/>
          </a:xfrm>
        </p:grpSpPr>
        <p:pic>
          <p:nvPicPr>
            <p:cNvPr id="385" name="Google Shape;385;p5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17825" y="638250"/>
              <a:ext cx="3343450" cy="397638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86" name="Google Shape;386;p52"/>
            <p:cNvGrpSpPr/>
            <p:nvPr/>
          </p:nvGrpSpPr>
          <p:grpSpPr>
            <a:xfrm>
              <a:off x="829100" y="2286325"/>
              <a:ext cx="1029600" cy="393600"/>
              <a:chOff x="600500" y="1981525"/>
              <a:chExt cx="1029600" cy="393600"/>
            </a:xfrm>
          </p:grpSpPr>
          <p:sp>
            <p:nvSpPr>
              <p:cNvPr id="387" name="Google Shape;387;p52"/>
              <p:cNvSpPr txBox="1"/>
              <p:nvPr/>
            </p:nvSpPr>
            <p:spPr>
              <a:xfrm>
                <a:off x="600500" y="1981525"/>
                <a:ext cx="635700" cy="39360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r>
                  <a:rPr lang="en" sz="2400"/>
                  <a:t>GPS</a:t>
                </a:r>
                <a:endParaRPr sz="2400"/>
              </a:p>
            </p:txBody>
          </p:sp>
          <p:cxnSp>
            <p:nvCxnSpPr>
              <p:cNvPr id="388" name="Google Shape;388;p52"/>
              <p:cNvCxnSpPr>
                <a:stCxn id="387" idx="3"/>
              </p:cNvCxnSpPr>
              <p:nvPr/>
            </p:nvCxnSpPr>
            <p:spPr>
              <a:xfrm>
                <a:off x="1236200" y="2178325"/>
                <a:ext cx="393900" cy="1524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389" name="Google Shape;389;p52"/>
            <p:cNvGrpSpPr/>
            <p:nvPr/>
          </p:nvGrpSpPr>
          <p:grpSpPr>
            <a:xfrm>
              <a:off x="1430300" y="3392725"/>
              <a:ext cx="1303859" cy="602100"/>
              <a:chOff x="5469225" y="2839350"/>
              <a:chExt cx="1303859" cy="602100"/>
            </a:xfrm>
          </p:grpSpPr>
          <p:sp>
            <p:nvSpPr>
              <p:cNvPr id="390" name="Google Shape;390;p52"/>
              <p:cNvSpPr txBox="1"/>
              <p:nvPr/>
            </p:nvSpPr>
            <p:spPr>
              <a:xfrm>
                <a:off x="5854425" y="2839350"/>
                <a:ext cx="918659" cy="39360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r>
                  <a:rPr lang="en" sz="2400"/>
                  <a:t>Battery</a:t>
                </a:r>
                <a:endParaRPr sz="2400"/>
              </a:p>
            </p:txBody>
          </p:sp>
          <p:cxnSp>
            <p:nvCxnSpPr>
              <p:cNvPr id="391" name="Google Shape;391;p52"/>
              <p:cNvCxnSpPr>
                <a:cxnSpLocks/>
                <a:stCxn id="390" idx="1"/>
              </p:cNvCxnSpPr>
              <p:nvPr/>
            </p:nvCxnSpPr>
            <p:spPr>
              <a:xfrm flipH="1">
                <a:off x="5469225" y="3036150"/>
                <a:ext cx="385200" cy="405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392" name="Google Shape;392;p52"/>
            <p:cNvGrpSpPr/>
            <p:nvPr/>
          </p:nvGrpSpPr>
          <p:grpSpPr>
            <a:xfrm>
              <a:off x="1134300" y="834675"/>
              <a:ext cx="1141801" cy="865800"/>
              <a:chOff x="8087475" y="2178150"/>
              <a:chExt cx="1141801" cy="865800"/>
            </a:xfrm>
          </p:grpSpPr>
          <p:sp>
            <p:nvSpPr>
              <p:cNvPr id="393" name="Google Shape;393;p52"/>
              <p:cNvSpPr txBox="1"/>
              <p:nvPr/>
            </p:nvSpPr>
            <p:spPr>
              <a:xfrm>
                <a:off x="8087475" y="2178150"/>
                <a:ext cx="1017476" cy="39360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r>
                  <a:rPr lang="en" sz="2400" dirty="0"/>
                  <a:t>Antenna</a:t>
                </a:r>
                <a:endParaRPr sz="2400" dirty="0"/>
              </a:p>
            </p:txBody>
          </p:sp>
          <p:cxnSp>
            <p:nvCxnSpPr>
              <p:cNvPr id="394" name="Google Shape;394;p52"/>
              <p:cNvCxnSpPr>
                <a:cxnSpLocks/>
                <a:stCxn id="393" idx="2"/>
              </p:cNvCxnSpPr>
              <p:nvPr/>
            </p:nvCxnSpPr>
            <p:spPr>
              <a:xfrm>
                <a:off x="8596214" y="2571750"/>
                <a:ext cx="633062" cy="472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395" name="Google Shape;395;p52"/>
            <p:cNvGrpSpPr/>
            <p:nvPr/>
          </p:nvGrpSpPr>
          <p:grpSpPr>
            <a:xfrm>
              <a:off x="2380851" y="1614500"/>
              <a:ext cx="949698" cy="393600"/>
              <a:chOff x="7858301" y="3206525"/>
              <a:chExt cx="949698" cy="393600"/>
            </a:xfrm>
          </p:grpSpPr>
          <p:sp>
            <p:nvSpPr>
              <p:cNvPr id="396" name="Google Shape;396;p52"/>
              <p:cNvSpPr txBox="1"/>
              <p:nvPr/>
            </p:nvSpPr>
            <p:spPr>
              <a:xfrm>
                <a:off x="8114049" y="3206525"/>
                <a:ext cx="693950" cy="39360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r>
                  <a:rPr lang="en" sz="2400" dirty="0"/>
                  <a:t>LNA</a:t>
                </a:r>
                <a:endParaRPr sz="2400" dirty="0"/>
              </a:p>
            </p:txBody>
          </p:sp>
          <p:cxnSp>
            <p:nvCxnSpPr>
              <p:cNvPr id="397" name="Google Shape;397;p52"/>
              <p:cNvCxnSpPr>
                <a:cxnSpLocks/>
                <a:stCxn id="396" idx="2"/>
              </p:cNvCxnSpPr>
              <p:nvPr/>
            </p:nvCxnSpPr>
            <p:spPr>
              <a:xfrm flipH="1" flipV="1">
                <a:off x="7858301" y="3593525"/>
                <a:ext cx="602723" cy="6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sp>
          <p:nvSpPr>
            <p:cNvPr id="398" name="Google Shape;398;p52"/>
            <p:cNvSpPr txBox="1"/>
            <p:nvPr/>
          </p:nvSpPr>
          <p:spPr>
            <a:xfrm>
              <a:off x="370025" y="216450"/>
              <a:ext cx="3100800" cy="42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" sz="2400"/>
                <a:t>Luca’s yard, Fairport NY</a:t>
              </a:r>
              <a:endParaRPr sz="2400"/>
            </a:p>
          </p:txBody>
        </p:sp>
      </p:grpSp>
      <p:sp>
        <p:nvSpPr>
          <p:cNvPr id="399" name="Google Shape;399;p52"/>
          <p:cNvSpPr txBox="1"/>
          <p:nvPr/>
        </p:nvSpPr>
        <p:spPr>
          <a:xfrm>
            <a:off x="4965933" y="695000"/>
            <a:ext cx="5543200" cy="5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/>
              <a:t>The local Elementary school, Shrewsbury PA</a:t>
            </a:r>
            <a:endParaRPr sz="2400"/>
          </a:p>
        </p:txBody>
      </p:sp>
      <p:sp>
        <p:nvSpPr>
          <p:cNvPr id="400" name="Google Shape;400;p5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  <p:sp>
        <p:nvSpPr>
          <p:cNvPr id="401" name="Google Shape;401;p52"/>
          <p:cNvSpPr txBox="1">
            <a:spLocks noGrp="1"/>
          </p:cNvSpPr>
          <p:nvPr>
            <p:ph type="title"/>
          </p:nvPr>
        </p:nvSpPr>
        <p:spPr>
          <a:xfrm>
            <a:off x="290433" y="112200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l"/>
            <a:r>
              <a:rPr lang="en" dirty="0"/>
              <a:t>300 mile cross-correlation. 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Satnogs Results</a:t>
            </a:r>
            <a:endParaRPr/>
          </a:p>
        </p:txBody>
      </p:sp>
      <p:sp>
        <p:nvSpPr>
          <p:cNvPr id="423" name="Google Shape;423;p5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pic>
        <p:nvPicPr>
          <p:cNvPr id="424" name="Google Shape;42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1" y="1847701"/>
            <a:ext cx="3898900" cy="392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5265" y="247400"/>
            <a:ext cx="5801732" cy="636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C6E57-D00A-47B0-9FB3-2345C81B1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LASSO Rendered Result at Pi 1 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0300A73-50BD-4B5B-B37D-CCB14795A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636" y="1354716"/>
            <a:ext cx="7159481" cy="5378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Sat_Time_Scheduled_2020-03-26_18_38_08_100000_atEntry_8_200000_afterSetup_8_300000_afterStartingGNU_8_500000_afterFinishingGNU_38_8_600000">
            <a:hlinkClick r:id="" action="ppaction://media"/>
            <a:extLst>
              <a:ext uri="{FF2B5EF4-FFF2-40B4-BE49-F238E27FC236}">
                <a16:creationId xmlns:a16="http://schemas.microsoft.com/office/drawing/2014/main" id="{3D70C27C-A71F-445A-B564-1F0A8D5E34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11285" y="2204800"/>
            <a:ext cx="609600" cy="609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2A376E-C417-4AF2-908E-2B3C27D499A3}"/>
              </a:ext>
            </a:extLst>
          </p:cNvPr>
          <p:cNvSpPr txBox="1"/>
          <p:nvPr/>
        </p:nvSpPr>
        <p:spPr>
          <a:xfrm>
            <a:off x="9609153" y="1951226"/>
            <a:ext cx="24272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Play audio. Listen for the high pitch whistle. The change in tones is due to doppler shift. </a:t>
            </a:r>
          </a:p>
        </p:txBody>
      </p:sp>
    </p:spTree>
    <p:extLst>
      <p:ext uri="{BB962C8B-B14F-4D97-AF65-F5344CB8AC3E}">
        <p14:creationId xmlns:p14="http://schemas.microsoft.com/office/powerpoint/2010/main" val="211659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6"/>
          <p:cNvSpPr txBox="1">
            <a:spLocks noGrp="1"/>
          </p:cNvSpPr>
          <p:nvPr>
            <p:ph type="title"/>
          </p:nvPr>
        </p:nvSpPr>
        <p:spPr>
          <a:xfrm>
            <a:off x="415666" y="440345"/>
            <a:ext cx="11678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Lasso Results - Channel Frequency at 437.125 MHz</a:t>
            </a:r>
            <a:endParaRPr dirty="0"/>
          </a:p>
        </p:txBody>
      </p:sp>
      <p:sp>
        <p:nvSpPr>
          <p:cNvPr id="431" name="Google Shape;431;p5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pic>
        <p:nvPicPr>
          <p:cNvPr id="433" name="Google Shape;43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934" y="1267001"/>
            <a:ext cx="5895329" cy="5094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9134" y="1277668"/>
            <a:ext cx="5895332" cy="5073297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56"/>
          <p:cNvSpPr txBox="1"/>
          <p:nvPr/>
        </p:nvSpPr>
        <p:spPr>
          <a:xfrm>
            <a:off x="536733" y="6350833"/>
            <a:ext cx="6915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/>
              <a:t>Pi 1                   2020-03-26_18_38_39_100000  </a:t>
            </a:r>
            <a:endParaRPr sz="2400" dirty="0"/>
          </a:p>
        </p:txBody>
      </p:sp>
      <p:sp>
        <p:nvSpPr>
          <p:cNvPr id="436" name="Google Shape;436;p56"/>
          <p:cNvSpPr txBox="1"/>
          <p:nvPr/>
        </p:nvSpPr>
        <p:spPr>
          <a:xfrm>
            <a:off x="6558000" y="6350833"/>
            <a:ext cx="2242800" cy="2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/>
              <a:t>Pi 2</a:t>
            </a:r>
            <a:endParaRPr sz="2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9E4AC9-DBD2-4B4D-B561-87C2820E17E6}"/>
              </a:ext>
            </a:extLst>
          </p:cNvPr>
          <p:cNvSpPr txBox="1"/>
          <p:nvPr/>
        </p:nvSpPr>
        <p:spPr>
          <a:xfrm>
            <a:off x="1057612" y="4431302"/>
            <a:ext cx="15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DC Spike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5B6701-43E8-43A3-9D0E-493097CBEF45}"/>
              </a:ext>
            </a:extLst>
          </p:cNvPr>
          <p:cNvSpPr txBox="1"/>
          <p:nvPr/>
        </p:nvSpPr>
        <p:spPr>
          <a:xfrm>
            <a:off x="2248848" y="4533677"/>
            <a:ext cx="15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Signal at 437.125 MHz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292B6E-C438-49B2-BFD4-BE7A5E9B5995}"/>
              </a:ext>
            </a:extLst>
          </p:cNvPr>
          <p:cNvSpPr txBox="1"/>
          <p:nvPr/>
        </p:nvSpPr>
        <p:spPr>
          <a:xfrm>
            <a:off x="4197484" y="4922199"/>
            <a:ext cx="15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Noise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0B9384-94FD-4D30-8C57-85472DA8AE33}"/>
              </a:ext>
            </a:extLst>
          </p:cNvPr>
          <p:cNvSpPr txBox="1"/>
          <p:nvPr/>
        </p:nvSpPr>
        <p:spPr>
          <a:xfrm>
            <a:off x="6971798" y="4672176"/>
            <a:ext cx="15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DC Spike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B38F11-4A54-45B5-9FC3-E10F257D3CB3}"/>
              </a:ext>
            </a:extLst>
          </p:cNvPr>
          <p:cNvSpPr txBox="1"/>
          <p:nvPr/>
        </p:nvSpPr>
        <p:spPr>
          <a:xfrm>
            <a:off x="8299556" y="4645200"/>
            <a:ext cx="15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Signal at 437.125 MHz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55F6E2-5EE0-424C-A09D-DAABC7C13308}"/>
              </a:ext>
            </a:extLst>
          </p:cNvPr>
          <p:cNvSpPr txBox="1"/>
          <p:nvPr/>
        </p:nvSpPr>
        <p:spPr>
          <a:xfrm>
            <a:off x="10197011" y="4968365"/>
            <a:ext cx="15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Noise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/>
              <a:t>Cross Correlation Results</a:t>
            </a:r>
          </a:p>
        </p:txBody>
      </p:sp>
      <p:sp>
        <p:nvSpPr>
          <p:cNvPr id="442" name="Google Shape;442;p57"/>
          <p:cNvSpPr txBox="1">
            <a:spLocks noGrp="1"/>
          </p:cNvSpPr>
          <p:nvPr>
            <p:ph type="body" idx="1"/>
          </p:nvPr>
        </p:nvSpPr>
        <p:spPr>
          <a:xfrm>
            <a:off x="415600" y="1311990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30 second recordings were captured over the duration of the pass. Below are best two cross-correlation plots. </a:t>
            </a:r>
          </a:p>
        </p:txBody>
      </p:sp>
      <p:sp>
        <p:nvSpPr>
          <p:cNvPr id="443" name="Google Shape;443;p5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1DDE86-FC3F-4666-8D4A-288DB05847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476" y="2432240"/>
            <a:ext cx="5333559" cy="3998645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752134-5C25-4D49-8E8B-8E5BABF21B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7" y="2432240"/>
            <a:ext cx="5333559" cy="39986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/>
              <a:t>Cross Correlation Results</a:t>
            </a:r>
          </a:p>
        </p:txBody>
      </p:sp>
      <p:sp>
        <p:nvSpPr>
          <p:cNvPr id="442" name="Google Shape;442;p57"/>
          <p:cNvSpPr txBox="1">
            <a:spLocks noGrp="1"/>
          </p:cNvSpPr>
          <p:nvPr>
            <p:ph type="body" idx="1"/>
          </p:nvPr>
        </p:nvSpPr>
        <p:spPr>
          <a:xfrm>
            <a:off x="415600" y="1311990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30 second recordings were captured over the duration of the pass. Below are examples of worse cross-correlation plots.</a:t>
            </a:r>
          </a:p>
        </p:txBody>
      </p:sp>
      <p:sp>
        <p:nvSpPr>
          <p:cNvPr id="443" name="Google Shape;443;p5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1FDBD36-CF0A-4DE8-A4C2-B4EA108A36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86" y="2481378"/>
            <a:ext cx="5333559" cy="3998645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425F4A4A-D56D-4D13-A61E-D599B61DC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26" y="2481377"/>
            <a:ext cx="5333559" cy="399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724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1332</Words>
  <Application>Microsoft Office PowerPoint</Application>
  <PresentationFormat>Widescreen</PresentationFormat>
  <Paragraphs>244</Paragraphs>
  <Slides>23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Office Theme</vt:lpstr>
      <vt:lpstr>LASSO P20151 “hail Mary test”</vt:lpstr>
      <vt:lpstr>LUSAT Test</vt:lpstr>
      <vt:lpstr>Stations</vt:lpstr>
      <vt:lpstr>300 mile cross-correlation. </vt:lpstr>
      <vt:lpstr>Satnogs Results</vt:lpstr>
      <vt:lpstr>LASSO Rendered Result at Pi 1 </vt:lpstr>
      <vt:lpstr>Lasso Results - Channel Frequency at 437.125 MHz</vt:lpstr>
      <vt:lpstr>Cross Correlation Results</vt:lpstr>
      <vt:lpstr>Cross Correlation Results</vt:lpstr>
      <vt:lpstr>Estimating the Satellite Position Correct Answer</vt:lpstr>
      <vt:lpstr>Estimating the Satellite expected Time_delays </vt:lpstr>
      <vt:lpstr>Estimating the Satellite expected Time_delays </vt:lpstr>
      <vt:lpstr>Results Using 30 second time intervals.</vt:lpstr>
      <vt:lpstr>Results Using 30 second time intervals.</vt:lpstr>
      <vt:lpstr>Results Using 6 second time intervals.</vt:lpstr>
      <vt:lpstr>Results Using 6 second time intervals.</vt:lpstr>
      <vt:lpstr>Results Using 1.5 second time intervals.</vt:lpstr>
      <vt:lpstr>Results Using 1.5 second time intervals.</vt:lpstr>
      <vt:lpstr>Results Using 0.15 second time intervals.</vt:lpstr>
      <vt:lpstr>Results Using 0.15 second time intervals.</vt:lpstr>
      <vt:lpstr>Compiled Results</vt:lpstr>
      <vt:lpstr>Key Takeaways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LASSO P20151 “hail Mary test”</dc:title>
  <dc:creator>Anthony I.</dc:creator>
  <cp:lastModifiedBy>Andrew deVries</cp:lastModifiedBy>
  <cp:revision>20</cp:revision>
  <dcterms:created xsi:type="dcterms:W3CDTF">2020-04-06T20:32:06Z</dcterms:created>
  <dcterms:modified xsi:type="dcterms:W3CDTF">2020-04-07T17:46:53Z</dcterms:modified>
</cp:coreProperties>
</file>